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60" r:id="rId4"/>
    <p:sldId id="257" r:id="rId5"/>
    <p:sldId id="338" r:id="rId6"/>
    <p:sldId id="350" r:id="rId7"/>
    <p:sldId id="372" r:id="rId8"/>
    <p:sldId id="352" r:id="rId9"/>
    <p:sldId id="355" r:id="rId10"/>
    <p:sldId id="354" r:id="rId11"/>
    <p:sldId id="356" r:id="rId12"/>
    <p:sldId id="371" r:id="rId13"/>
    <p:sldId id="374" r:id="rId14"/>
    <p:sldId id="375" r:id="rId15"/>
    <p:sldId id="377" r:id="rId16"/>
    <p:sldId id="378" r:id="rId17"/>
    <p:sldId id="358" r:id="rId18"/>
    <p:sldId id="268" r:id="rId19"/>
    <p:sldId id="269" r:id="rId20"/>
    <p:sldId id="362" r:id="rId21"/>
    <p:sldId id="340" r:id="rId22"/>
    <p:sldId id="287" r:id="rId23"/>
    <p:sldId id="289" r:id="rId24"/>
    <p:sldId id="359" r:id="rId25"/>
    <p:sldId id="365" r:id="rId26"/>
    <p:sldId id="366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6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38100">
          <a:solidFill>
            <a:srgbClr val="4F81BD"/>
          </a:solidFill>
        </a:ln>
      </c:spPr>
    </c:floor>
    <c:sideWall>
      <c:thickness val="0"/>
      <c:spPr>
        <a:ln w="38100">
          <a:solidFill>
            <a:srgbClr val="4F81BD"/>
          </a:solidFill>
        </a:ln>
      </c:spPr>
    </c:sideWall>
    <c:backWall>
      <c:thickness val="0"/>
      <c:spPr>
        <a:ln w="38100"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8.1927980224419578E-2"/>
          <c:y val="3.2343750000000039E-2"/>
          <c:w val="0.74187465281635478"/>
          <c:h val="0.83816904527559133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выходные дни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1-ый день</c:v>
                </c:pt>
                <c:pt idx="1">
                  <c:v>10-ый день</c:v>
                </c:pt>
                <c:pt idx="2">
                  <c:v>21-ый день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будние дни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Лист1!$A$2:$A$4</c:f>
              <c:strCache>
                <c:ptCount val="3"/>
                <c:pt idx="0">
                  <c:v>1-ый день</c:v>
                </c:pt>
                <c:pt idx="1">
                  <c:v>10-ый день</c:v>
                </c:pt>
                <c:pt idx="2">
                  <c:v>21-ый день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475968"/>
        <c:axId val="131933520"/>
        <c:axId val="178410912"/>
      </c:area3DChart>
      <c:catAx>
        <c:axId val="17747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933520"/>
        <c:crosses val="autoZero"/>
        <c:auto val="1"/>
        <c:lblAlgn val="ctr"/>
        <c:lblOffset val="100"/>
        <c:noMultiLvlLbl val="0"/>
      </c:catAx>
      <c:valAx>
        <c:axId val="131933520"/>
        <c:scaling>
          <c:orientation val="minMax"/>
        </c:scaling>
        <c:delete val="0"/>
        <c:axPos val="l"/>
        <c:majorGridlines>
          <c:spPr>
            <a:ln w="38100"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475968"/>
        <c:crosses val="autoZero"/>
        <c:crossBetween val="midCat"/>
      </c:valAx>
      <c:serAx>
        <c:axId val="178410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933520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 Hb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1-ый день</c:v>
                </c:pt>
                <c:pt idx="1">
                  <c:v>10-ый день</c:v>
                </c:pt>
                <c:pt idx="2">
                  <c:v>21-ый день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5.8</c:v>
                </c:pt>
                <c:pt idx="1">
                  <c:v>3.5</c:v>
                </c:pt>
                <c:pt idx="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CO воздуха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1-ый день</c:v>
                </c:pt>
                <c:pt idx="1">
                  <c:v>10-ый день</c:v>
                </c:pt>
                <c:pt idx="2">
                  <c:v>21-ый день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27.1</c:v>
                </c:pt>
                <c:pt idx="1">
                  <c:v>22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02088"/>
        <c:axId val="179550400"/>
        <c:axId val="0"/>
      </c:area3DChart>
      <c:catAx>
        <c:axId val="17570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550400"/>
        <c:crosses val="autoZero"/>
        <c:auto val="1"/>
        <c:lblAlgn val="ctr"/>
        <c:lblOffset val="100"/>
        <c:noMultiLvlLbl val="0"/>
      </c:catAx>
      <c:valAx>
        <c:axId val="1795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7020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9186201533162984E-2"/>
          <c:y val="0.8214196438490966"/>
          <c:w val="0.74978391289856794"/>
          <c:h val="8.4911063521677765E-2"/>
        </c:manualLayout>
      </c:layout>
      <c:overlay val="0"/>
      <c:txPr>
        <a:bodyPr/>
        <a:lstStyle/>
        <a:p>
          <a:pPr>
            <a:defRPr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F5CB-EA36-437A-896A-217FC5DCF7D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8725-AC3F-488C-B5AD-79E967A77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40% выпускников школ заядлые курильщики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2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программу входит и </a:t>
            </a:r>
            <a:r>
              <a:rPr lang="ru-RU" dirty="0" err="1" smtClean="0"/>
              <a:t>никотинзамещающая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6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Остановимся</a:t>
            </a:r>
            <a:r>
              <a:rPr lang="ru-RU" baseline="0" dirty="0" smtClean="0"/>
              <a:t> на последнем виде лечения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снижения табачной зависимости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5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Вспомним слайд об</a:t>
            </a:r>
            <a:r>
              <a:rPr lang="ru-RU" baseline="0" dirty="0" smtClean="0"/>
              <a:t> ассоциированных заболеваниях. ХОБЛ+ГБ+ЖКБ. В протоколах лечения обратим внимание на такие группы препаратов.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8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Обратим внимание на такие группы препаратов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0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07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как контролировать</a:t>
            </a:r>
            <a:r>
              <a:rPr lang="ru-RU" baseline="0" dirty="0" smtClean="0"/>
              <a:t> АД при таком количестве медикам, </a:t>
            </a:r>
            <a:r>
              <a:rPr lang="ru-RU" baseline="0" dirty="0" err="1" smtClean="0"/>
              <a:t>влияющ</a:t>
            </a:r>
            <a:r>
              <a:rPr lang="ru-RU" baseline="0" dirty="0" smtClean="0"/>
              <a:t> на уровень давления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9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Далее основные поражающие факторы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6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Следующий пропустить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1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2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4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07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все были данные ВОЗ. Нашими</a:t>
            </a:r>
            <a:r>
              <a:rPr lang="ru-RU" baseline="0" dirty="0" smtClean="0"/>
              <a:t> исследованиями у рабочих промпредприятий.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2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взять 3 показателя ОФВ1, продолжительность</a:t>
            </a:r>
            <a:r>
              <a:rPr lang="ru-RU" baseline="0" dirty="0" smtClean="0"/>
              <a:t> жизни</a:t>
            </a:r>
            <a:r>
              <a:rPr lang="ru-RU" dirty="0" smtClean="0"/>
              <a:t> и отказ от курения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2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След: технологии прекращения курения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8725-AC3F-488C-B5AD-79E967A7701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j.ru/data/articles/Image/t16/n22/1477-1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992888" cy="54006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Снижение потребления табака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применением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немедикаментозных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методов воздействия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/>
              <a:t>ФБУН «Екатеринбургский медицинский научный центр профилактики и охраны здоровья рабочих промпредприятий» Роспотребнадзора (Екатеринбург),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ФГБОУ ВО УГМУ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71480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зависимости от табака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6424"/>
            <a:ext cx="7200800" cy="5843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Онкология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42984"/>
            <a:ext cx="7848872" cy="3582160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Злокачественные  новообразования гортани, органов головы и шеи, мочевого пузыря, пищевода, поджелудочной железы, желудка и почек.</a:t>
            </a:r>
          </a:p>
          <a:p>
            <a:pPr marL="0" indent="342900">
              <a:spcBef>
                <a:spcPts val="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заболеваний раком мочевого пузыря у мужчин и 30% у женщин ассоциированы с курением.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lum bright="15000"/>
          </a:blip>
          <a:srcRect/>
          <a:stretch>
            <a:fillRect/>
          </a:stretch>
        </p:blipFill>
        <p:spPr bwMode="auto">
          <a:xfrm>
            <a:off x="5364088" y="5301208"/>
            <a:ext cx="3453025" cy="1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7283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Нервная система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32726"/>
            <a:ext cx="7704856" cy="4876594"/>
          </a:xfrm>
        </p:spPr>
        <p:txBody>
          <a:bodyPr>
            <a:noAutofit/>
          </a:bodyPr>
          <a:lstStyle/>
          <a:p>
            <a:pPr marL="0" indent="288000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Вероятность курения у людей с психическими заболеваниями в 2,7 раза больше. </a:t>
            </a:r>
          </a:p>
          <a:p>
            <a:pPr marL="0" indent="288000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 депрессивного больного предрасположен к курению. </a:t>
            </a:r>
          </a:p>
          <a:p>
            <a:pPr marL="0" indent="288000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курильщиков вероятность развития алкоголизма в 10 раз выше.</a:t>
            </a:r>
          </a:p>
          <a:p>
            <a:pPr marL="0" indent="288000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80% до 95% всех алкоголиков являются курильщиками.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lum bright="15000"/>
          </a:blip>
          <a:srcRect/>
          <a:stretch>
            <a:fillRect/>
          </a:stretch>
        </p:blipFill>
        <p:spPr bwMode="auto">
          <a:xfrm>
            <a:off x="5292080" y="5229200"/>
            <a:ext cx="3453025" cy="1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7283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Желудочно-кишечный тракт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32726"/>
            <a:ext cx="7704856" cy="3148402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тех, кто выкуривает более 10 сигарет в день, вероятность рака печени вдвое выше, чем у некурящих.</a:t>
            </a:r>
          </a:p>
          <a:p>
            <a:pPr marL="0" indent="34290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Поджелудочной железы – в 2,4 раза чаще.</a:t>
            </a:r>
          </a:p>
          <a:p>
            <a:pPr marL="0" indent="34290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ЯБДПК – выявляется в 2 раза чаще.</a:t>
            </a:r>
          </a:p>
          <a:p>
            <a:pPr marL="0" indent="34290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ЖКБ – у курящих женщин в 2,5 раза.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5436096" y="5373216"/>
            <a:ext cx="3453025" cy="1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220 из 39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8863013" cy="586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0" y="333375"/>
            <a:ext cx="4405313" cy="579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81000" y="1295400"/>
            <a:ext cx="388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ОФВ</a:t>
            </a:r>
            <a:r>
              <a:rPr lang="ru-RU" sz="1400" b="1" baseline="-25000">
                <a:latin typeface="Times New Roman" pitchFamily="18" charset="0"/>
              </a:rPr>
              <a:t>1</a:t>
            </a:r>
            <a:r>
              <a:rPr lang="ru-RU" sz="1400" b="1">
                <a:latin typeface="Times New Roman" pitchFamily="18" charset="0"/>
              </a:rPr>
              <a:t> (% от значения в возрасте 25 лет)</a:t>
            </a:r>
            <a:endParaRPr lang="ru-RU" sz="14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28600" y="5105400"/>
            <a:ext cx="41910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latin typeface="Times New Roman" pitchFamily="18" charset="0"/>
              </a:rPr>
              <a:t>Данные по УрФО</a:t>
            </a:r>
          </a:p>
          <a:p>
            <a:r>
              <a:rPr lang="ru-RU" sz="1600" b="1">
                <a:latin typeface="Times New Roman" pitchFamily="18" charset="0"/>
              </a:rPr>
              <a:t>Потребление табака и продолжительность жизни</a:t>
            </a:r>
            <a:endParaRPr lang="ru-RU" sz="160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2400" y="838200"/>
            <a:ext cx="434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Отказ от курения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627313" y="1916113"/>
            <a:ext cx="15843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не курившие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348038" y="2997200"/>
            <a:ext cx="10795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отказ от курения</a:t>
            </a:r>
          </a:p>
          <a:p>
            <a:pPr algn="ctr"/>
            <a:r>
              <a:rPr lang="ru-RU" sz="1200" b="1"/>
              <a:t>в 45 лет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827088" y="2420938"/>
            <a:ext cx="93662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276600" y="3789363"/>
            <a:ext cx="115093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отказ от курения</a:t>
            </a:r>
          </a:p>
          <a:p>
            <a:pPr algn="ctr"/>
            <a:r>
              <a:rPr lang="ru-RU" sz="1200" b="1"/>
              <a:t>в 65 лет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827088" y="3429000"/>
            <a:ext cx="16573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dirty="0" smtClean="0"/>
              <a:t>инвалидность</a:t>
            </a:r>
            <a:endParaRPr lang="ru-RU" sz="1200" dirty="0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827088" y="4076700"/>
            <a:ext cx="13684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смерть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403350" y="479742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возраст (годы)</a:t>
            </a:r>
          </a:p>
        </p:txBody>
      </p:sp>
      <p:pic>
        <p:nvPicPr>
          <p:cNvPr id="60433" name="Picture 17" descr="Содержание работы - Особенности формирования нарушений здоровья и их профилактика у работников нефтедобывающей промышлен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96975"/>
            <a:ext cx="4386263" cy="4103688"/>
          </a:xfrm>
          <a:prstGeom prst="rect">
            <a:avLst/>
          </a:prstGeom>
          <a:noFill/>
        </p:spPr>
      </p:pic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859338" y="476250"/>
            <a:ext cx="4033837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Заболеваемость ГБ и курение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508625" y="4581525"/>
            <a:ext cx="136842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шахтеры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7092950" y="4581525"/>
            <a:ext cx="1296988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рабочие ГРОЗ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5508625" y="4797425"/>
            <a:ext cx="9366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машинисты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7164388" y="4797425"/>
            <a:ext cx="15128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ИТР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5508625" y="5013325"/>
            <a:ext cx="1584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не курящие шахтеры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iloenc?Set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5450"/>
            <a:ext cx="8424863" cy="6057900"/>
          </a:xfrm>
          <a:prstGeom prst="rect">
            <a:avLst/>
          </a:prstGeom>
          <a:noFill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932363" y="1052513"/>
            <a:ext cx="3960812" cy="5545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b="1"/>
              <a:t>Неквалифицированные </a:t>
            </a:r>
          </a:p>
          <a:p>
            <a:pPr algn="just"/>
            <a:r>
              <a:rPr lang="ru-RU" b="1"/>
              <a:t>рабочие -                           в 2,5 раза</a:t>
            </a:r>
          </a:p>
          <a:p>
            <a:pPr algn="just"/>
            <a:endParaRPr lang="ru-RU" b="1"/>
          </a:p>
          <a:p>
            <a:pPr algn="just"/>
            <a:r>
              <a:rPr lang="ru-RU" b="1"/>
              <a:t>Квалифицированные </a:t>
            </a:r>
          </a:p>
          <a:p>
            <a:pPr algn="just"/>
            <a:r>
              <a:rPr lang="ru-RU" b="1"/>
              <a:t>рабочие -                           в 3,1 раза</a:t>
            </a:r>
          </a:p>
          <a:p>
            <a:pPr algn="just"/>
            <a:endParaRPr lang="ru-RU" b="1"/>
          </a:p>
          <a:p>
            <a:pPr algn="just"/>
            <a:r>
              <a:rPr lang="ru-RU" b="1"/>
              <a:t>Преподаватели -               в 2,9 раза</a:t>
            </a:r>
          </a:p>
          <a:p>
            <a:pPr algn="just"/>
            <a:r>
              <a:rPr lang="ru-RU" b="1"/>
              <a:t>           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292725" y="1196975"/>
            <a:ext cx="3382963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Относительный риск смерти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от ИБС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327025" y="482600"/>
          <a:ext cx="8582025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Диаграмма" r:id="rId3" imgW="8572500" imgH="5743651" progId="MSGraph.Chart.8">
                  <p:embed followColorScheme="full"/>
                </p:oleObj>
              </mc:Choice>
              <mc:Fallback>
                <p:oleObj name="Диаграмма" r:id="rId3" imgW="8572500" imgH="5743651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82600"/>
                        <a:ext cx="8582025" cy="574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900113" y="6021388"/>
            <a:ext cx="774385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dirty="0"/>
              <a:t>Рабочие ВСМПО </a:t>
            </a:r>
            <a:r>
              <a:rPr lang="ru-RU" dirty="0" smtClean="0"/>
              <a:t>АВИСМА, 2008 г. (С.В</a:t>
            </a:r>
            <a:r>
              <a:rPr lang="ru-RU" dirty="0"/>
              <a:t>. </a:t>
            </a:r>
            <a:r>
              <a:rPr lang="ru-RU" dirty="0" smtClean="0"/>
              <a:t>Соколов, И.Е. Оранский, А.А. Федоров)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9388" y="223908"/>
            <a:ext cx="87137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Ассоциированная с курением патология</a:t>
            </a:r>
            <a:endParaRPr lang="ru-RU" sz="2400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/>
              <a:t>(исключая туберкулез и онкологические заболевания)</a:t>
            </a:r>
            <a:endParaRPr lang="ru-RU" sz="2400" dirty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solidFill>
                  <a:schemeClr val="accent2"/>
                </a:solidFill>
              </a:rPr>
              <a:t>Курение и патология органов дыхания</a:t>
            </a:r>
            <a:endParaRPr lang="ru-RU" sz="2400" dirty="0">
              <a:solidFill>
                <a:schemeClr val="accent2"/>
              </a:solidFill>
            </a:endParaRPr>
          </a:p>
          <a:p>
            <a:pPr algn="just"/>
            <a:r>
              <a:rPr lang="ru-RU" sz="2400" b="1" dirty="0"/>
              <a:t>(ВДП, ХОБЛ, бронхит, пневмония)                            </a:t>
            </a:r>
            <a:r>
              <a:rPr lang="ru-RU" sz="2400" b="1" dirty="0" smtClean="0"/>
              <a:t>                  72,1</a:t>
            </a:r>
            <a:r>
              <a:rPr lang="ru-RU" sz="2400" b="1" dirty="0"/>
              <a:t>%</a:t>
            </a:r>
            <a:endParaRPr lang="ru-RU" sz="2400" dirty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solidFill>
                  <a:schemeClr val="accent2"/>
                </a:solidFill>
              </a:rPr>
              <a:t>Курение и </a:t>
            </a:r>
            <a:r>
              <a:rPr lang="ru-RU" sz="2400" b="1" dirty="0" err="1">
                <a:solidFill>
                  <a:schemeClr val="accent2"/>
                </a:solidFill>
              </a:rPr>
              <a:t>сердечно-сосудистые</a:t>
            </a:r>
            <a:r>
              <a:rPr lang="ru-RU" sz="2400" b="1" dirty="0">
                <a:solidFill>
                  <a:schemeClr val="accent2"/>
                </a:solidFill>
              </a:rPr>
              <a:t> заболевания</a:t>
            </a:r>
            <a:endParaRPr lang="ru-RU" sz="2400" dirty="0">
              <a:solidFill>
                <a:schemeClr val="accent2"/>
              </a:solidFill>
            </a:endParaRPr>
          </a:p>
          <a:p>
            <a:pPr algn="just"/>
            <a:r>
              <a:rPr lang="ru-RU" sz="2400" b="1" dirty="0"/>
              <a:t>(ИБС, артериальная гипертензия)                            </a:t>
            </a:r>
            <a:r>
              <a:rPr lang="ru-RU" sz="2400" b="1" dirty="0" smtClean="0"/>
              <a:t>                   </a:t>
            </a:r>
            <a:r>
              <a:rPr lang="ru-RU" sz="2400" b="1" dirty="0"/>
              <a:t>59,7%</a:t>
            </a:r>
            <a:endParaRPr lang="ru-RU" sz="2400" dirty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solidFill>
                  <a:schemeClr val="accent2"/>
                </a:solidFill>
              </a:rPr>
              <a:t>Курение и заболевания органов пищеварения</a:t>
            </a:r>
            <a:endParaRPr lang="ru-RU" sz="2400" dirty="0">
              <a:solidFill>
                <a:schemeClr val="accent2"/>
              </a:solidFill>
            </a:endParaRPr>
          </a:p>
          <a:p>
            <a:pPr algn="just"/>
            <a:r>
              <a:rPr lang="ru-RU" sz="2400" b="1" dirty="0"/>
              <a:t>(гастрит, язва. холецистит, панкреатит, ЖКБ, </a:t>
            </a:r>
          </a:p>
          <a:p>
            <a:pPr algn="just"/>
            <a:r>
              <a:rPr lang="ru-RU" sz="2400" b="1" dirty="0"/>
              <a:t>толстый кишечник)                                                  </a:t>
            </a:r>
            <a:r>
              <a:rPr lang="ru-RU" sz="2400" b="1" dirty="0" smtClean="0"/>
              <a:t>                         </a:t>
            </a:r>
            <a:r>
              <a:rPr lang="ru-RU" sz="2400" b="1" dirty="0"/>
              <a:t>57,4</a:t>
            </a:r>
            <a:r>
              <a:rPr lang="ru-RU" sz="2400" b="1" dirty="0" smtClean="0"/>
              <a:t>%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Перекрестные  состояния (3-4 заболевания)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61,5%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900113" y="6021388"/>
            <a:ext cx="75596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dirty="0"/>
              <a:t>Рабочие ВСМПО АВИСМА </a:t>
            </a:r>
            <a:r>
              <a:rPr lang="ru-RU" dirty="0" smtClean="0"/>
              <a:t>2008 г. (С.В. Соколов, И.Е. Оранский, А.А. Федоров)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99592" y="2031678"/>
            <a:ext cx="7344816" cy="3845594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Создание мотивации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2.Определение ситуаций, провоцирующих курение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Постепенное  урезание сигарет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Прекращение  курения (с определённой  даты)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Предупреждение срыва (социальная поддержка)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Рецидив курения не является неудачей. Это часть процесса, ведущего к отказу от курения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Начинать всё снова  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6552728" cy="1584176"/>
          </a:xfrm>
          <a:noFill/>
        </p:spPr>
        <p:txBody>
          <a:bodyPr anchor="ctr"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постепенного  прекращения курения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971600" y="6001469"/>
            <a:ext cx="72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Смирнов В. К., Ермолова О. И., Сперанская О. И. Актуальные вопросы терапии табачной зависимости // Наркология.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2012,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 36–39.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548680"/>
            <a:ext cx="6480721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НИКОТИНЗАМЕЩАЮЩАЯ ТЕРАПИЯ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28688" y="2348880"/>
            <a:ext cx="7215187" cy="3240360"/>
          </a:xfrm>
        </p:spPr>
        <p:txBody>
          <a:bodyPr>
            <a:normAutofit/>
          </a:bodyPr>
          <a:lstStyle/>
          <a:p>
            <a:pPr marL="0" indent="288000" algn="just" eaLnBrk="1" hangingPunct="1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Пластырь с никотином</a:t>
            </a:r>
          </a:p>
          <a:p>
            <a:pPr marL="0" indent="288000" algn="just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88000" algn="just"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Жевательная резинка с никотином</a:t>
            </a:r>
          </a:p>
          <a:p>
            <a:pPr marL="0" indent="288000" algn="just" eaLnBrk="1" hangingPunct="1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Интраназальный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аэрозоль с никотином</a:t>
            </a:r>
          </a:p>
          <a:p>
            <a:pPr marL="0" indent="288000" algn="just" eaLnBrk="1" hangingPunct="1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Никотиновый ингалятор</a:t>
            </a:r>
          </a:p>
          <a:p>
            <a:pPr marL="0" indent="288000" algn="just" eaLnBrk="1" hangingPunct="1">
              <a:spcBef>
                <a:spcPts val="0"/>
              </a:spcBef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 eaLnBrk="1" hangingPunct="1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332656"/>
            <a:ext cx="6480719" cy="172819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никотинсодержащих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препаратов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56679" y="2636912"/>
            <a:ext cx="7459737" cy="2808312"/>
          </a:xfrm>
        </p:spPr>
        <p:txBody>
          <a:bodyPr>
            <a:noAutofit/>
          </a:bodyPr>
          <a:lstStyle/>
          <a:p>
            <a:pPr marL="0" indent="288000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использования никотина в различных формах примерно одинакова</a:t>
            </a:r>
          </a:p>
          <a:p>
            <a:pPr marL="0" indent="288000" algn="just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данной терапии повышается при использовании комплексного подхода с применением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немедикаментозных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КУРЕНИЕ - ЗАВИСИМОСТЬ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488832" cy="223224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 – Синдром зависимости от табака (Классификация F17.2 МКБ 10).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«…отказ от табака обычно сопровождается синдромом отмены.»  (из отчета Главного Врача США 1988 год).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Процессы, определяющие табачную зависимость, подобны при героиновой и кокаиновой зависимостях.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4286248" y="4500570"/>
            <a:ext cx="435261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99592" y="4221088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Рамочную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Конвенцию ВОЗ по борьбе против табака подписали 168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 мира (42 страны Европы, все страны Е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6 стран СНГ).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714490"/>
          <a:ext cx="8640957" cy="4522557"/>
        </p:xfrm>
        <a:graphic>
          <a:graphicData uri="http://schemas.openxmlformats.org/drawingml/2006/table">
            <a:tbl>
              <a:tblPr/>
              <a:tblGrid>
                <a:gridCol w="1008110"/>
                <a:gridCol w="1080120"/>
                <a:gridCol w="720080"/>
                <a:gridCol w="648072"/>
                <a:gridCol w="936104"/>
                <a:gridCol w="936104"/>
                <a:gridCol w="900096"/>
                <a:gridCol w="732083"/>
                <a:gridCol w="840094"/>
                <a:gridCol w="840094"/>
              </a:tblGrid>
              <a:tr h="27751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Ингалятор </a:t>
                      </a: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i="0" u="none" strike="noStrike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Анти-флюм</a:t>
                      </a: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Никотинзаместительная терапия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52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Сигареты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Никотиновый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спрей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Ингалятор "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Никоретте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(мундштук)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Жевательная резинка "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Никоретте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Никотиновый пластырь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Никвитин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трансдермальная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терапевтическая система)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Сублингвальные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таблетки и пастилки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никотина (мг)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 ингаляцию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0,000066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2,0 - 4,0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5,0 - 15,0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2,0 - 4,0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суточная доза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16,0 - 80,0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60,0 - 120,0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16,0 - 48,0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7,5 - 24,0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7,0 - 21,0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16,0 - 100,0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0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сколько раз больше, чем в "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Долфин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 ингаляцию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37878,8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60,6 - 121,2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151,5 - 454,5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60,6 - 121,2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суточная доза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24242,4 - 121212,1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90909 - 181818,2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24242,4 - 72727,3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11363,6 -36363,6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10606,1 - 31818,2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24242,4 - 151515,2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13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сколько раз больше, чем в сигарете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 ингаляцию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1,9 - 3,74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4,7 - 14,0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1,9 - 3,74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4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суточная доза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1,5 - 7,5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5,6 - 11,2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1,5 - 4,5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0,7 - 2,2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0,65 - 2,0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1,5 - 9,3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7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Суточная стоимость (руб)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94р. - 188р.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70р. - 104р.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80р. - 250р.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7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сколько раз дороже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16,8 - 33,6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12,5 - 18,6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14,3 - 44,6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8782" name="Прямоугольник 2"/>
          <p:cNvSpPr>
            <a:spLocks noChangeArrowheads="1"/>
          </p:cNvSpPr>
          <p:nvPr/>
        </p:nvSpPr>
        <p:spPr bwMode="auto">
          <a:xfrm>
            <a:off x="928688" y="357166"/>
            <a:ext cx="7215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 сравнения содержания никотина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648072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КОМПЛЕКСНАЯ НЕМЕДИКАМЕНТОЗНАЯ ТЕРАПИЯ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психотерапия,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иглорефлексотерапия,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краниальная электростимуляция,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скандинавская ходьба, ЛФК,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нормобарическая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гипокситерапия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ингаляционная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ВОСПРИЯТИЕ ЗАПАХОВ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597832"/>
            <a:ext cx="4536504" cy="4927512"/>
          </a:xfrm>
        </p:spPr>
        <p:txBody>
          <a:bodyPr>
            <a:noAutofit/>
          </a:bodyPr>
          <a:lstStyle/>
          <a:p>
            <a:pPr marL="0" indent="28800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Молекула прикрепляется к обонятельному рецептору. </a:t>
            </a:r>
          </a:p>
          <a:p>
            <a:pPr marL="0" indent="28800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Импульс передается в обонятельную луковицу - центр обработки обонятельной информации в головном мозге. </a:t>
            </a:r>
          </a:p>
          <a:p>
            <a:pPr marL="0" indent="28800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обонятельной луковицы импульсы передают информацию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обонятельные участки коры головного мозга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затем в высшие участки, где формируется ощущение запаха, и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лимбическую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систему.  </a:t>
            </a:r>
          </a:p>
          <a:p>
            <a:pPr marL="0" indent="288000"/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Лимбическая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система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часть мозга ответственная за эмоции, память, участвует в регуляции вегетативных функций организма (дыхание, кровообращение, выделение гормонов и др.). </a:t>
            </a:r>
          </a:p>
        </p:txBody>
      </p:sp>
      <p:pic>
        <p:nvPicPr>
          <p:cNvPr id="8194" name="Picture 2" descr="\\192.168.48.4\temp\Зинатулин СН\Восприятие-запах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496" y="1657630"/>
            <a:ext cx="4092984" cy="486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7632848" cy="3960440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центральную и вегетативную нервную систему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Бактерицидное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Бактериостатическое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Противовирусное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Антисептическое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Противовоспалительное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Иммуностимулирующее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Антиоксидантное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Стимуляция регенерации тканей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Оптимизация адаптационных механизмов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83671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ЭФИРНЫЕ МАСЛА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73325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>
              <a:spcAft>
                <a:spcPts val="120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эфирные масла —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геропротекторы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Администратор\Desktop\In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214563"/>
            <a:ext cx="37084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000125" y="428604"/>
            <a:ext cx="7143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0" hangingPunct="0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композиции: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0034" y="1714488"/>
            <a:ext cx="457202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q"/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 эфирное «Перец чёрный»- </a:t>
            </a:r>
          </a:p>
          <a:p>
            <a:pPr algn="just">
              <a:tabLst>
                <a:tab pos="6238875" algn="l"/>
              </a:tabLst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вегетокоррегирующее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влияние </a:t>
            </a:r>
          </a:p>
          <a:p>
            <a:pPr algn="just">
              <a:buFont typeface="Wingdings" pitchFamily="2" charset="2"/>
              <a:buChar char="q"/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«СО2 -экстракт фенхеля» - </a:t>
            </a:r>
          </a:p>
          <a:p>
            <a:pPr algn="just"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антидот алкоголя и никотина, </a:t>
            </a:r>
          </a:p>
          <a:p>
            <a:pPr algn="just"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седативное действие, </a:t>
            </a:r>
          </a:p>
          <a:p>
            <a:pPr algn="just" eaLnBrk="0" hangingPunct="0">
              <a:buFont typeface="Wingdings" pitchFamily="2" charset="2"/>
              <a:buChar char="q"/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Масло эфирное «Базилик» - </a:t>
            </a:r>
          </a:p>
          <a:p>
            <a:pPr algn="just" eaLnBrk="0" hangingPunct="0"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улучшает обоняние после насморка, </a:t>
            </a:r>
          </a:p>
          <a:p>
            <a:pPr algn="just" eaLnBrk="0" hangingPunct="0"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антиоксидантное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just" eaLnBrk="0" hangingPunct="0"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транквилизирующее действие. </a:t>
            </a:r>
          </a:p>
          <a:p>
            <a:pPr algn="just" eaLnBrk="0" hangingPunct="0">
              <a:buFont typeface="Wingdings" pitchFamily="2" charset="2"/>
              <a:buChar char="q"/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«СО2 -экстракт листьев </a:t>
            </a:r>
          </a:p>
          <a:p>
            <a:pPr algn="just" eaLnBrk="0" hangingPunct="0">
              <a:tabLst>
                <a:tab pos="62388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табака» - содержит  следы никотина, алкалоиды,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дубильные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56463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Частота курения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(число сигарет)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1628800"/>
          <a:ext cx="72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80526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наблюдения выявлено снижение частоты курения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уровня угарного газа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крови и количества молекул СО в выдыхаемом воздухе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1600" y="1844824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57332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Достоверное снижение уровня угарного газа в крови и количество молекул СО во выдыхаемом воздухе  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0,05 и 0,001).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827088" y="358170"/>
            <a:ext cx="7488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Медикаментозная поддержка </a:t>
            </a:r>
            <a:endParaRPr lang="ru-RU" sz="2400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ассоциированных заболеваний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ХОБЛ</a:t>
            </a:r>
            <a:endParaRPr lang="ru-RU" sz="2400" b="1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50825" y="2284413"/>
            <a:ext cx="86423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1. Оксигенотерапия </a:t>
            </a:r>
          </a:p>
          <a:p>
            <a:r>
              <a:rPr lang="ru-RU" sz="2000" b="1" dirty="0"/>
              <a:t>Больному в состоянии тяжелого обострения при поступлении назначается постоянная Оксигенотерапия, целью которой является поддержание РаО2 на уровне как минимум 6,6 </a:t>
            </a:r>
            <a:r>
              <a:rPr lang="ru-RU" sz="2000" b="1" dirty="0" err="1"/>
              <a:t>кРа</a:t>
            </a:r>
            <a:r>
              <a:rPr lang="ru-RU" sz="2000" b="1" dirty="0"/>
              <a:t> с </a:t>
            </a:r>
            <a:r>
              <a:rPr lang="ru-RU" sz="2000" b="1" dirty="0" err="1"/>
              <a:t>рН</a:t>
            </a:r>
            <a:r>
              <a:rPr lang="ru-RU" sz="2000" b="1" dirty="0"/>
              <a:t> крови не ниже 7,26.</a:t>
            </a:r>
            <a:r>
              <a:rPr lang="ru-RU" sz="2000" dirty="0"/>
              <a:t>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2. </a:t>
            </a:r>
            <a:r>
              <a:rPr lang="ru-RU" sz="2000" b="1" dirty="0" err="1">
                <a:solidFill>
                  <a:schemeClr val="accent2"/>
                </a:solidFill>
              </a:rPr>
              <a:t>Бронхолитическая</a:t>
            </a:r>
            <a:r>
              <a:rPr lang="ru-RU" sz="2000" b="1" dirty="0">
                <a:solidFill>
                  <a:schemeClr val="accent2"/>
                </a:solidFill>
              </a:rPr>
              <a:t> терапия </a:t>
            </a:r>
          </a:p>
          <a:p>
            <a:r>
              <a:rPr lang="ru-RU" sz="2000" b="1" dirty="0"/>
              <a:t>Больному назначают </a:t>
            </a:r>
            <a:r>
              <a:rPr lang="ru-RU" sz="2000" b="1" dirty="0">
                <a:solidFill>
                  <a:srgbClr val="FF0000"/>
                </a:solidFill>
              </a:rPr>
              <a:t>бета-2-симпатомиметик</a:t>
            </a:r>
            <a:r>
              <a:rPr lang="ru-RU" sz="2000" b="1" dirty="0"/>
              <a:t> или </a:t>
            </a:r>
            <a:r>
              <a:rPr lang="ru-RU" sz="2000" b="1" dirty="0" err="1">
                <a:solidFill>
                  <a:srgbClr val="FF0000"/>
                </a:solidFill>
              </a:rPr>
              <a:t>холинолитик</a:t>
            </a:r>
            <a:r>
              <a:rPr lang="ru-RU" sz="2000" b="1" dirty="0"/>
              <a:t> через </a:t>
            </a:r>
            <a:r>
              <a:rPr lang="ru-RU" sz="2000" b="1" dirty="0" err="1"/>
              <a:t>небулайзер</a:t>
            </a:r>
            <a:r>
              <a:rPr lang="ru-RU" sz="2000" b="1" dirty="0"/>
              <a:t> каждые 4-6 ч, однако при необходимости кратность может быть увеличена. При недостаточной эффективности каждого лекарства в отдельности их рекомендуется комбинировать. При терапии через </a:t>
            </a:r>
            <a:r>
              <a:rPr lang="ru-RU" sz="2000" b="1" dirty="0" err="1"/>
              <a:t>небулайзер</a:t>
            </a:r>
            <a:r>
              <a:rPr lang="ru-RU" sz="2000" b="1" dirty="0"/>
              <a:t> показана одновременная ингаляция кислородом.</a:t>
            </a:r>
            <a:r>
              <a:rPr lang="ru-RU" b="1" dirty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30213" y="188913"/>
            <a:ext cx="85344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3. Антибактериальная терапия </a:t>
            </a:r>
            <a:endParaRPr lang="ru-RU" sz="2000">
              <a:solidFill>
                <a:schemeClr val="accent2"/>
              </a:solidFill>
            </a:endParaRPr>
          </a:p>
          <a:p>
            <a:pPr algn="just"/>
            <a:r>
              <a:rPr lang="ru-RU" sz="2000" b="1"/>
              <a:t>При обострении заболевания, которое обычно сопровождается обострением бронхолегочной инфекции, назначают антибиотики первого ряда. При их выборе учитывают, что, как правило, возбудителями при этом являются гемофильная палочка, пневмококк и моракселла катаралис. Также возможно наличие атипичной флоры. При неэффективности антибиотиков первой линии или при наличии особых показаний возможно назначение антибиотиков резерва. Антибактериальную терапию рекомендуется корректировать по результатам микробиологического анализа мокроты.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4. Терапия глюкокортикостероидами </a:t>
            </a:r>
            <a:endParaRPr lang="ru-RU" sz="2000">
              <a:solidFill>
                <a:schemeClr val="accent2"/>
              </a:solidFill>
            </a:endParaRPr>
          </a:p>
          <a:p>
            <a:pPr algn="just"/>
            <a:r>
              <a:rPr lang="ru-RU" sz="2000" b="1"/>
              <a:t>Показания к назначению системных глюкокортикостероидов: </a:t>
            </a:r>
          </a:p>
          <a:p>
            <a:pPr algn="just"/>
            <a:r>
              <a:rPr lang="ru-RU" sz="2000" b="1"/>
              <a:t>получение больным постоянного лечения таблетированными кортикостероидам; </a:t>
            </a:r>
          </a:p>
          <a:p>
            <a:pPr algn="just"/>
            <a:r>
              <a:rPr lang="ru-RU" sz="2000" b="1"/>
              <a:t>наличие анамнестических указаний на эффективность курсов стероидов при предыдущих обострениях; </a:t>
            </a:r>
          </a:p>
          <a:p>
            <a:pPr algn="just"/>
            <a:r>
              <a:rPr lang="ru-RU" sz="2000" b="1"/>
              <a:t>отсутствие эффекта на бронхолитическую терапию; </a:t>
            </a:r>
          </a:p>
          <a:p>
            <a:pPr algn="just"/>
            <a:r>
              <a:rPr lang="ru-RU" sz="2000" b="1"/>
              <a:t>первый эпизод бронхообструктивного синдрома. </a:t>
            </a:r>
          </a:p>
          <a:p>
            <a:pPr algn="just"/>
            <a:r>
              <a:rPr lang="ru-RU" sz="2000" b="1"/>
              <a:t>Обычно терапию системными кортикостероидами продолжают в течение 7-14 дней в дозе 30 мг в пересчете на преднизолон.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58775" y="404813"/>
            <a:ext cx="87852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5. Мочегонные</a:t>
            </a:r>
            <a:r>
              <a:rPr lang="ru-RU" sz="2000" b="1"/>
              <a:t> </a:t>
            </a:r>
          </a:p>
          <a:p>
            <a:pPr algn="just"/>
            <a:r>
              <a:rPr lang="ru-RU" sz="2000" b="1"/>
              <a:t>При наличии признаков периферических отеков назначают мочегонную терапию.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6. Антикоагулянты </a:t>
            </a:r>
          </a:p>
          <a:p>
            <a:pPr algn="just"/>
            <a:r>
              <a:rPr lang="ru-RU" sz="2000" b="1"/>
              <a:t>При тяжелом обострении заболевания возможно назначение гепаринадля улучшения микроциркуляции.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7. Физиотерапия </a:t>
            </a:r>
          </a:p>
          <a:p>
            <a:pPr algn="just"/>
            <a:r>
              <a:rPr lang="ru-RU" sz="2000" b="1"/>
              <a:t>Физиотерапия не назначается во время острого периода ухудшения состояния.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8. Вспомогательная искусственная вентиляция легких </a:t>
            </a:r>
          </a:p>
          <a:p>
            <a:pPr algn="just"/>
            <a:r>
              <a:rPr lang="ru-RU" sz="2000" b="1"/>
              <a:t>Применение вспомогательной искусственной вентиляции легких может рассматриваться при возрастании РаСО2 и падении рН крови при отсутствии эффекта от перечисленной терапии.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kirilin\Documents\Д.Е.М.О.Н.С.Т.Р.А.Ц.И.О.Н.Н.Ы.Е._М.А.Т.Е.Р.И.А.Л.Ы\картинки для методичек\не курить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1259632" y="42119"/>
            <a:ext cx="6624736" cy="67737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охране здоровья граждан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воздействия окружающего табачного дыма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последствий потребления табака»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23.02.2013 года № 15-ФЗ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Ограничения мест для курения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Ограничения торговли табачными изделиями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 рекламы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SRV3\share\Фармагент ОБЩЕЕ\Кирилин\Антифью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690" y="3166922"/>
            <a:ext cx="741988" cy="982158"/>
          </a:xfrm>
          <a:prstGeom prst="rect">
            <a:avLst/>
          </a:prstGeom>
          <a:noFill/>
        </p:spPr>
      </p:pic>
      <p:pic>
        <p:nvPicPr>
          <p:cNvPr id="2051" name="Picture 3" descr="\\SRV3\share\Фармагент ОБЩЕЕ\Кирилин\Антифьюм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270" y="3155089"/>
            <a:ext cx="776862" cy="981300"/>
          </a:xfrm>
          <a:prstGeom prst="rect">
            <a:avLst/>
          </a:prstGeom>
          <a:noFill/>
        </p:spPr>
      </p:pic>
      <p:pic>
        <p:nvPicPr>
          <p:cNvPr id="2052" name="Picture 4" descr="\\SRV3\share\Фармагент ОБЩЕЕ\Кирилин\Антифьюм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5099" y="3166922"/>
            <a:ext cx="925848" cy="941524"/>
          </a:xfrm>
          <a:prstGeom prst="rect">
            <a:avLst/>
          </a:prstGeom>
          <a:noFill/>
        </p:spPr>
      </p:pic>
      <p:pic>
        <p:nvPicPr>
          <p:cNvPr id="2053" name="Picture 5" descr="\\SRV3\share\Фармагент ОБЩЕЕ\Кирилин\Антифьюм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5132" y="3159281"/>
            <a:ext cx="764215" cy="917058"/>
          </a:xfrm>
          <a:prstGeom prst="rect">
            <a:avLst/>
          </a:prstGeom>
          <a:noFill/>
        </p:spPr>
      </p:pic>
      <p:pic>
        <p:nvPicPr>
          <p:cNvPr id="2054" name="Picture 6" descr="\\SRV3\share\Фармагент ОБЩЕЕ\Кирилин\Антифьюм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8562" y="3151236"/>
            <a:ext cx="728493" cy="997844"/>
          </a:xfrm>
          <a:prstGeom prst="rect">
            <a:avLst/>
          </a:prstGeom>
          <a:noFill/>
        </p:spPr>
      </p:pic>
      <p:pic>
        <p:nvPicPr>
          <p:cNvPr id="2055" name="Picture 7" descr="\\SRV3\share\Фармагент ОБЩЕЕ\Кирилин\Антифьюм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8752" y="3186669"/>
            <a:ext cx="669516" cy="818395"/>
          </a:xfrm>
          <a:prstGeom prst="rect">
            <a:avLst/>
          </a:prstGeom>
          <a:noFill/>
        </p:spPr>
      </p:pic>
      <p:pic>
        <p:nvPicPr>
          <p:cNvPr id="2056" name="Picture 8" descr="\\SRV3\share\Фармагент ОБЩЕЕ\Кирилин\Антифьюм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4754" y="3140968"/>
            <a:ext cx="764470" cy="941525"/>
          </a:xfrm>
          <a:prstGeom prst="rect">
            <a:avLst/>
          </a:prstGeom>
          <a:noFill/>
        </p:spPr>
      </p:pic>
      <p:pic>
        <p:nvPicPr>
          <p:cNvPr id="2057" name="Picture 9" descr="\\SRV3\share\Фармагент ОБЩЕЕ\Кирилин\Антифьюм\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898" y="3166921"/>
            <a:ext cx="771422" cy="762287"/>
          </a:xfrm>
          <a:prstGeom prst="rect">
            <a:avLst/>
          </a:prstGeom>
          <a:noFill/>
        </p:spPr>
      </p:pic>
      <p:pic>
        <p:nvPicPr>
          <p:cNvPr id="2058" name="Picture 10" descr="\\SRV3\share\Фармагент ОБЩЕЕ\Кирилин\Антифьюм\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187733"/>
            <a:ext cx="773692" cy="771656"/>
          </a:xfrm>
          <a:prstGeom prst="rect">
            <a:avLst/>
          </a:prstGeom>
          <a:noFill/>
        </p:spPr>
      </p:pic>
      <p:pic>
        <p:nvPicPr>
          <p:cNvPr id="2060" name="Picture 12" descr="C:\Users\kirilin\Documents\Д.Е.М.О.Н.С.Т.Р.А.Ц.И.О.Н.Н.Ы.Е._М.А.Т.Е.Р.И.А.Л.Ы\картинки для методичек\значок супермаркет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4587608"/>
            <a:ext cx="792088" cy="641592"/>
          </a:xfrm>
          <a:prstGeom prst="rect">
            <a:avLst/>
          </a:prstGeom>
          <a:noFill/>
        </p:spPr>
      </p:pic>
      <p:pic>
        <p:nvPicPr>
          <p:cNvPr id="2062" name="Picture 14" descr="C:\Users\kirilin\Documents\Д.Е.М.О.Н.С.Т.Р.А.Ц.И.О.Н.Н.Ы.Е._М.А.Т.Е.Р.И.А.Л.Ы\картинки для методичек\учёба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0104" y="4562763"/>
            <a:ext cx="926232" cy="810453"/>
          </a:xfrm>
          <a:prstGeom prst="rect">
            <a:avLst/>
          </a:prstGeom>
          <a:noFill/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2699792" y="4869160"/>
            <a:ext cx="381642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843808" y="4509120"/>
            <a:ext cx="3528392" cy="4229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метров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95288" y="1618129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252413" algn="l"/>
              </a:tabLst>
            </a:pPr>
            <a:r>
              <a:rPr lang="ru-RU" sz="2400" dirty="0" err="1"/>
              <a:t>диуретики</a:t>
            </a:r>
            <a:r>
              <a:rPr lang="ru-RU" sz="2400" dirty="0"/>
              <a:t>;</a:t>
            </a:r>
          </a:p>
          <a:p>
            <a:pPr algn="just">
              <a:tabLst>
                <a:tab pos="252413" algn="l"/>
              </a:tabLst>
            </a:pPr>
            <a:r>
              <a:rPr lang="ru-RU" sz="2400" dirty="0" err="1">
                <a:solidFill>
                  <a:srgbClr val="FF0000"/>
                </a:solidFill>
              </a:rPr>
              <a:t>бета-адреноблокаторы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</a:p>
          <a:p>
            <a:pPr algn="just">
              <a:tabLst>
                <a:tab pos="252413" algn="l"/>
              </a:tabLst>
            </a:pPr>
            <a:r>
              <a:rPr lang="ru-RU" sz="2400" dirty="0"/>
              <a:t>ингибиторы </a:t>
            </a:r>
            <a:r>
              <a:rPr lang="ru-RU" sz="2400" dirty="0" err="1"/>
              <a:t>ангиотензинпревращающего</a:t>
            </a:r>
            <a:r>
              <a:rPr lang="ru-RU" sz="2400" dirty="0"/>
              <a:t> фермента;</a:t>
            </a:r>
          </a:p>
          <a:p>
            <a:pPr algn="just">
              <a:tabLst>
                <a:tab pos="252413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антагонисты кальция;</a:t>
            </a:r>
          </a:p>
          <a:p>
            <a:pPr algn="just">
              <a:tabLst>
                <a:tab pos="252413" algn="l"/>
              </a:tabLst>
            </a:pPr>
            <a:r>
              <a:rPr lang="ru-RU" sz="2400" dirty="0"/>
              <a:t>антагонисты рецепторов </a:t>
            </a:r>
            <a:r>
              <a:rPr lang="ru-RU" sz="2400" dirty="0" err="1"/>
              <a:t>ангиотензина</a:t>
            </a:r>
            <a:r>
              <a:rPr lang="ru-RU" sz="2400" dirty="0"/>
              <a:t> II (1 типа).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971550" y="314325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Медикаментозная поддержка </a:t>
            </a:r>
            <a:endParaRPr lang="ru-RU" sz="2400">
              <a:solidFill>
                <a:schemeClr val="accent2"/>
              </a:solidFill>
            </a:endParaRP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(артериальная гипертензия)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50825" y="444500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/>
              <a:t>Протокол ведения больных «Артериальная гипертония» предназначен для применения в системе здравоохранения Российской Федерации.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258888" y="1412875"/>
          <a:ext cx="6516687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Слайд" r:id="rId3" imgW="4572042" imgH="3428869" progId="PowerPoint.Slide.8">
                  <p:embed/>
                </p:oleObj>
              </mc:Choice>
              <mc:Fallback>
                <p:oleObj name="Слайд" r:id="rId3" imgW="4572042" imgH="3428869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6516687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971550" y="314325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Медикаментозная поддержка </a:t>
            </a:r>
            <a:endParaRPr lang="ru-RU" sz="2400">
              <a:solidFill>
                <a:schemeClr val="accent2"/>
              </a:solidFill>
            </a:endParaRP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артериальная гипертензия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3589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013" name="Group 213"/>
          <p:cNvGraphicFramePr>
            <a:graphicFrameLocks noGrp="1"/>
          </p:cNvGraphicFramePr>
          <p:nvPr/>
        </p:nvGraphicFramePr>
        <p:xfrm>
          <a:off x="179512" y="188640"/>
          <a:ext cx="8712970" cy="6480046"/>
        </p:xfrm>
        <a:graphic>
          <a:graphicData uri="http://schemas.openxmlformats.org/drawingml/2006/table">
            <a:tbl>
              <a:tblPr/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2904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ФР, ПОМ и СЗ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Артериальное давление (мм </a:t>
                      </a:r>
                      <a:r>
                        <a:rPr kumimoji="0" lang="ru-RU" sz="11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рт.ст</a:t>
                      </a: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Высокое нормальное 130-139/85-89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АГ 1-й степени 140-159/90-99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АГ 2-й степени 160-179/100-109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АГ 3-й степени ≥ 180/110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  <a:tr h="1228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 ФР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снижения АД не требуется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 на несколько месяцев, при отсутствии контроля АД 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 на несколько недель, при отсутствии контроля АД начать лекарственную терапию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228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1-2 ФР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 на несколько недель, при отсутствии контроля АД 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 на несколько недель, при отсутствии контроля АД 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5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≥ 3 ФР, ПОМ, МС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рассмотреть необходимость лекарственной терапии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77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СД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7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АКС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изменение ОЖ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b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немедленно начать лекарственную терапию</a:t>
                      </a: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55" name="Group 31"/>
          <p:cNvGraphicFramePr>
            <a:graphicFrameLocks noGrp="1"/>
          </p:cNvGraphicFramePr>
          <p:nvPr/>
        </p:nvGraphicFramePr>
        <p:xfrm>
          <a:off x="179388" y="333375"/>
          <a:ext cx="8785225" cy="5975352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42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Поражение органов-мишеней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ГЛЖ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Бессимптомный атеросклероз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Микроальбуминурия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Поражение почек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БРА, ИАПФ, АК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АК, ИАПФ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ИАПФ, БРА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ИАПФ, БРА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Ассоциированные клинические состояния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Предшествующий МИ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Предшествующий ИМ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ИБС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ХСН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Мерцательная аритмия пароксизмальная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Мерцательная аритмия постоянная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Почечная недостаточность/протеинурия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Заболевания периферических артерий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Любые антигипертензивные препараты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БАБ, ИАПФ, БРА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БАБ, АК, ИАПФ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Диуретики, БАБ, ИАПФ, БРА, антагонисты альдостерона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ИАПФ, БРА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БАБ, недигидропиридиновые АК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ИАПФ, БРА, петлевые диуретики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АК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Особые клинические ситуации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ИСАГ (пожилые)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Метаболический синдром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Сахарный диабет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Беременность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диуретики, АК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БРА, ИАПФ, АК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БРА, ИАПФ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АК, метилдопа, БАБ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450" y="114300"/>
            <a:ext cx="8793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Одестон является единственным спазмолитиком направленного (селективного) действия</a:t>
            </a:r>
          </a:p>
        </p:txBody>
      </p:sp>
      <p:graphicFrame>
        <p:nvGraphicFramePr>
          <p:cNvPr id="70760" name="Group 104"/>
          <p:cNvGraphicFramePr>
            <a:graphicFrameLocks noGrp="1"/>
          </p:cNvGraphicFramePr>
          <p:nvPr/>
        </p:nvGraphicFramePr>
        <p:xfrm>
          <a:off x="0" y="1773238"/>
          <a:ext cx="8928100" cy="3916682"/>
        </p:xfrm>
        <a:graphic>
          <a:graphicData uri="http://schemas.openxmlformats.org/drawingml/2006/table">
            <a:tbl>
              <a:tblPr/>
              <a:tblGrid>
                <a:gridCol w="1595438"/>
                <a:gridCol w="1139825"/>
                <a:gridCol w="865187"/>
                <a:gridCol w="863600"/>
                <a:gridCol w="792163"/>
                <a:gridCol w="1008062"/>
                <a:gridCol w="720725"/>
                <a:gridCol w="935038"/>
                <a:gridCol w="1008062"/>
              </a:tblGrid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Зоны действия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Препараты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ОДЕСТОН</a:t>
                      </a:r>
                    </a:p>
                  </a:txBody>
                  <a:tcPr marL="121920" marR="12192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Но-шпа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Папаверин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Бускопан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Мебеверин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Дицетел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Дикловерин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Тримебутин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Сфинктер Одди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Желчевыводящие пути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Желудок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Кишечник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Мочевыводящие пути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Матка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Сосуды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+/-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2636838"/>
            <a:ext cx="2808288" cy="10890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759" name="TextBox 6"/>
          <p:cNvSpPr txBox="1">
            <a:spLocks noChangeArrowheads="1"/>
          </p:cNvSpPr>
          <p:nvPr/>
        </p:nvSpPr>
        <p:spPr bwMode="auto">
          <a:xfrm>
            <a:off x="179388" y="908050"/>
            <a:ext cx="8640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solidFill>
                  <a:schemeClr val="bg1"/>
                </a:solidFill>
                <a:latin typeface="Century Gothic" pitchFamily="34" charset="0"/>
              </a:rPr>
              <a:t>*  </a:t>
            </a:r>
            <a:r>
              <a:rPr lang="ru-RU" sz="1600" b="1">
                <a:latin typeface="Century Gothic" pitchFamily="34" charset="0"/>
              </a:rPr>
              <a:t>«Клиническое применение препарата Одестон» О.Н. Минушкин, профессор,  заведующий  кафедрой гастроэнтерологии УНМЦ УД Президента РФ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 txBox="1">
            <a:spLocks/>
          </p:cNvSpPr>
          <p:nvPr/>
        </p:nvSpPr>
        <p:spPr bwMode="auto">
          <a:xfrm>
            <a:off x="250825" y="231775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ОДЕСТОН (гимекромон)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0825" y="1052513"/>
            <a:ext cx="8642350" cy="3744639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C4DA2"/>
              </a:buClr>
              <a:buFont typeface="Arial" charset="0"/>
              <a:buNone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Селективный </a:t>
            </a:r>
            <a:r>
              <a:rPr lang="ru-RU" sz="2000" b="1" dirty="0" err="1">
                <a:solidFill>
                  <a:srgbClr val="000000"/>
                </a:solidFill>
                <a:cs typeface="Arial" charset="0"/>
              </a:rPr>
              <a:t>спазмолитик</a:t>
            </a: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, влияющий </a:t>
            </a:r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избирательно </a:t>
            </a: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на сфинктер </a:t>
            </a:r>
            <a:r>
              <a:rPr lang="ru-RU" sz="2000" b="1" dirty="0" err="1">
                <a:solidFill>
                  <a:srgbClr val="000000"/>
                </a:solidFill>
                <a:cs typeface="Arial" charset="0"/>
              </a:rPr>
              <a:t>Одди</a:t>
            </a: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  и желчные протоки. 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C4DA2"/>
              </a:buClr>
              <a:buFont typeface="Arial" charset="0"/>
              <a:buNone/>
            </a:pPr>
            <a:r>
              <a:rPr lang="ru-RU" sz="2000" b="1" dirty="0">
                <a:solidFill>
                  <a:schemeClr val="accent2"/>
                </a:solidFill>
                <a:cs typeface="Arial" charset="0"/>
              </a:rPr>
              <a:t>Препарат тройного действия:  </a:t>
            </a:r>
          </a:p>
          <a:p>
            <a:pPr marL="742950" lvl="1" indent="-285750" algn="just">
              <a:spcBef>
                <a:spcPct val="20000"/>
              </a:spcBef>
              <a:buClr>
                <a:srgbClr val="0C4DA2"/>
              </a:buClr>
              <a:buFont typeface="Arial" charset="0"/>
              <a:buChar char="–"/>
            </a:pPr>
            <a:r>
              <a:rPr lang="ru-RU" sz="2000" b="1" dirty="0">
                <a:solidFill>
                  <a:schemeClr val="accent2"/>
                </a:solidFill>
                <a:cs typeface="Arial" charset="0"/>
              </a:rPr>
              <a:t>ЖЕЛЧЕГОННОЕ</a:t>
            </a:r>
          </a:p>
          <a:p>
            <a:pPr marL="742950" lvl="1" indent="-285750" algn="just">
              <a:spcBef>
                <a:spcPct val="20000"/>
              </a:spcBef>
              <a:buClr>
                <a:srgbClr val="0C4DA2"/>
              </a:buClr>
              <a:buFont typeface="Arial" charset="0"/>
              <a:buNone/>
            </a:pPr>
            <a:r>
              <a:rPr lang="ru-RU" sz="2000" dirty="0" err="1" smtClean="0">
                <a:solidFill>
                  <a:srgbClr val="000000"/>
                </a:solidFill>
                <a:cs typeface="Arial" charset="0"/>
              </a:rPr>
              <a:t>холеретическое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и </a:t>
            </a:r>
            <a:r>
              <a:rPr lang="ru-RU" sz="2000" dirty="0" err="1" smtClean="0">
                <a:solidFill>
                  <a:srgbClr val="000000"/>
                </a:solidFill>
                <a:cs typeface="Arial" charset="0"/>
              </a:rPr>
              <a:t>холекинетическое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влияние;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rgbClr val="0C4DA2"/>
              </a:buClr>
              <a:buFont typeface="Arial" charset="0"/>
              <a:buChar char="–"/>
            </a:pPr>
            <a:r>
              <a:rPr lang="ru-RU" sz="2000" b="1" dirty="0">
                <a:solidFill>
                  <a:schemeClr val="accent2"/>
                </a:solidFill>
                <a:cs typeface="Arial" charset="0"/>
              </a:rPr>
              <a:t>СПАЗМОЛИТИЧЕСКОЕ</a:t>
            </a:r>
          </a:p>
          <a:p>
            <a:pPr marL="742950" lvl="1" indent="-285750" algn="just">
              <a:spcBef>
                <a:spcPct val="20000"/>
              </a:spcBef>
              <a:buClr>
                <a:srgbClr val="0C4DA2"/>
              </a:buCl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cs typeface="Arial" charset="0"/>
              </a:rPr>
              <a:t>направленно снимает спазм сфинктера </a:t>
            </a:r>
            <a:r>
              <a:rPr lang="ru-RU" sz="2000" dirty="0" err="1">
                <a:solidFill>
                  <a:srgbClr val="000000"/>
                </a:solidFill>
                <a:cs typeface="Arial" charset="0"/>
              </a:rPr>
              <a:t>Одди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 и желчных протоков; </a:t>
            </a:r>
          </a:p>
          <a:p>
            <a:pPr marL="742950" lvl="1" indent="-285750" algn="just">
              <a:spcBef>
                <a:spcPct val="20000"/>
              </a:spcBef>
              <a:buClr>
                <a:srgbClr val="0C4DA2"/>
              </a:buClr>
              <a:buFont typeface="Arial" charset="0"/>
              <a:buChar char="–"/>
            </a:pPr>
            <a:r>
              <a:rPr lang="ru-RU" sz="2000" b="1" dirty="0">
                <a:solidFill>
                  <a:schemeClr val="accent2"/>
                </a:solidFill>
              </a:rPr>
              <a:t>УЛУЧШАЕТ КОЛЛОИДНЫЕ СВОЙСТВА ЖЕЛЧИ</a:t>
            </a:r>
            <a:endParaRPr lang="ru-RU" sz="2000" b="1" dirty="0">
              <a:solidFill>
                <a:schemeClr val="accent2"/>
              </a:solidFill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rgbClr val="0C4DA2"/>
              </a:buClr>
              <a:buFont typeface="Arial" charset="0"/>
              <a:buNone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предупреждает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кристаллизацию холестерина и образование желчных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камней.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8-10 секунд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планете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из-за курения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умирает человек.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05064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умерло за время этого доклада?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5436096" y="5373216"/>
            <a:ext cx="3453025" cy="1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ЭПИДЕМИЯ ТАБАКОКУРЕНИЯ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/>
        </p:nvGraphicFramePr>
        <p:xfrm>
          <a:off x="357158" y="1916832"/>
          <a:ext cx="5308278" cy="483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5" imgW="5534143" imgH="4848161" progId="Excel.Sheet.8">
                  <p:embed/>
                </p:oleObj>
              </mc:Choice>
              <mc:Fallback>
                <p:oleObj name="Worksheet" r:id="rId5" imgW="5534143" imgH="4848161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916832"/>
                        <a:ext cx="5308278" cy="483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5652537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Шальнова С.А.  Профилактика заболеваний и укрепление здоровья.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5868144" y="2060848"/>
            <a:ext cx="28803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курят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 60% мужчин,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27% - женщин,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75% - школьники старше 14 лет. </a:t>
            </a:r>
          </a:p>
          <a:p>
            <a:pPr algn="just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66,5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курящих мужчин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64,3% женщин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считают курение вредным и хотели бы от него избавиться.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55167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России 40 миллионов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никотинозависимых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572428" cy="3443274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 много курильщиков среди руководящего состава, педагогов, врачей, психологов, т.е. тех категорий, которые должны показывать пример нетерпимости к курению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Распространённость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медицинских работников: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мужчины 73.3%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женщины 29%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341784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ЭПИДЕМИЯ ТАБАКОКУРЕНИЯ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lum bright="15000"/>
          </a:blip>
          <a:srcRect/>
          <a:stretch>
            <a:fillRect/>
          </a:stretch>
        </p:blipFill>
        <p:spPr bwMode="auto">
          <a:xfrm>
            <a:off x="4355976" y="4797152"/>
            <a:ext cx="435261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01498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«поражающие» факторы курения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Угарный газ, 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образует карбоксигемоглобин, снижается содержание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в крови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(гипоксемия, гипоксия тканей)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повреждает стенки артерий, сужает просвет коронарных сосудов.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Оксиды азота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оксид азота и диоксид азота) вызывают повреждения легких, ведут к эмфиземе; понижают сопротивляемость организма, препятствуют поступлению кислорода в органы, усиливают действие канцерогенов.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Свободные радикалы.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Участвуют в реализации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оксидативного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стресса.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Канцерогены.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Табачный дым содержит более 50 известных канцерогенов. Через легкие канцерогены попадают в кровь и циркулируют в системе кровообращения.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0.liveinternet.ru/images/attach/c/0/53/322/53322596_Vred_tab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86" y="260648"/>
            <a:ext cx="8666394" cy="504056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5508104" y="5373216"/>
            <a:ext cx="3453025" cy="1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008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«МИШЕНЬ» - легкие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386614" cy="415993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курением ассоциированы заболевания: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•рак легкого </a:t>
            </a: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(90%  смертей ассоциированы с курением)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эмфизема;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хроническая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обструктивная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болезнь легких (ХОБЛ);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респираторный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бронхиолит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криптогенный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фиброзирующий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альвеолит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эозинофильная пневмония;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больных туберкулезом курильщики – 70-75 %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5868144" y="5510212"/>
            <a:ext cx="3092985" cy="11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0662"/>
            <a:ext cx="7200800" cy="56207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85860"/>
            <a:ext cx="7200800" cy="3583300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80% сердечных приступов у людей моложе 45 лет ассоциированы с курением.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65% инфарктов миокарда среди мужчин и 55% среди женщин 35-39 лет.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21% случаев желудочковой экстрасистолии.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16 раз выше риск развития заболеваний периферических сосудов.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крови увеличен  уровень холестерина  фибриногена и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тромбоцитарный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индекс.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lum bright="15000"/>
          </a:blip>
          <a:srcRect/>
          <a:stretch>
            <a:fillRect/>
          </a:stretch>
        </p:blipFill>
        <p:spPr bwMode="auto">
          <a:xfrm>
            <a:off x="5364088" y="5301208"/>
            <a:ext cx="3453025" cy="1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1965</Words>
  <Application>Microsoft Office PowerPoint</Application>
  <PresentationFormat>Экран (4:3)</PresentationFormat>
  <Paragraphs>459</Paragraphs>
  <Slides>36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Тема Office</vt:lpstr>
      <vt:lpstr>Worksheet</vt:lpstr>
      <vt:lpstr>Диаграмма</vt:lpstr>
      <vt:lpstr>Слайд</vt:lpstr>
      <vt:lpstr>   Снижение потребления табака  с применением немедикаментозных методов воздействия  ФБУН «Екатеринбургский медицинский научный центр профилактики и охраны здоровья рабочих промпредприятий» Роспотребнадзора (Екатеринбург),   ФГБОУ ВО УГМУ </vt:lpstr>
      <vt:lpstr>КУРЕНИЕ - ЗАВИСИМОСТЬ</vt:lpstr>
      <vt:lpstr>100 метров</vt:lpstr>
      <vt:lpstr>ЭПИДЕМИЯ ТАБАКОКУРЕНИЯ </vt:lpstr>
      <vt:lpstr>ЭПИДЕМИЯ ТАБАКОКУРЕНИЯ </vt:lpstr>
      <vt:lpstr>Основные «поражающие» факторы курения</vt:lpstr>
      <vt:lpstr>Презентация PowerPoint</vt:lpstr>
      <vt:lpstr>«МИШЕНЬ» - легкие</vt:lpstr>
      <vt:lpstr>Сердечно-сосудистая система</vt:lpstr>
      <vt:lpstr>Онкология</vt:lpstr>
      <vt:lpstr>Нервная система</vt:lpstr>
      <vt:lpstr>Желудочно-кишечный тракт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 постепенного  прекращения курения</vt:lpstr>
      <vt:lpstr>НИКОТИНЗАМЕЩАЮЩАЯ ТЕРАПИЯ</vt:lpstr>
      <vt:lpstr>ЭФФЕКТИВНОСТЬ никотинсодержащих препаратов</vt:lpstr>
      <vt:lpstr>Презентация PowerPoint</vt:lpstr>
      <vt:lpstr>КОМПЛЕКСНАЯ НЕМЕДИКАМЕНТОЗНАЯ ТЕРАПИЯ</vt:lpstr>
      <vt:lpstr>ВОСПРИЯТИЕ ЗАПАХОВ</vt:lpstr>
      <vt:lpstr>ЭФИРНЫЕ МАСЛА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потребления табака  с применением немедикаментозных методов воздействия</dc:title>
  <dc:creator>Иван Ю. Кирилин</dc:creator>
  <cp:lastModifiedBy>Плотко Эдуард Григорьевич</cp:lastModifiedBy>
  <cp:revision>316</cp:revision>
  <dcterms:created xsi:type="dcterms:W3CDTF">2014-02-10T03:08:28Z</dcterms:created>
  <dcterms:modified xsi:type="dcterms:W3CDTF">2018-06-15T04:53:55Z</dcterms:modified>
</cp:coreProperties>
</file>